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4"/>
    <p:sldMasterId id="2147483668" r:id="rId5"/>
  </p:sldMasterIdLst>
  <p:notesMasterIdLst>
    <p:notesMasterId r:id="rId22"/>
  </p:notesMasterIdLst>
  <p:sldIdLst>
    <p:sldId id="256" r:id="rId6"/>
    <p:sldId id="257" r:id="rId7"/>
    <p:sldId id="263" r:id="rId8"/>
    <p:sldId id="258" r:id="rId9"/>
    <p:sldId id="259" r:id="rId10"/>
    <p:sldId id="260" r:id="rId11"/>
    <p:sldId id="264" r:id="rId12"/>
    <p:sldId id="281" r:id="rId13"/>
    <p:sldId id="282" r:id="rId14"/>
    <p:sldId id="283" r:id="rId15"/>
    <p:sldId id="284" r:id="rId16"/>
    <p:sldId id="285" r:id="rId17"/>
    <p:sldId id="289" r:id="rId18"/>
    <p:sldId id="286" r:id="rId19"/>
    <p:sldId id="287" r:id="rId20"/>
    <p:sldId id="288" r:id="rId2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OpenDyslexic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A7C0D-FB2E-4151-8C1E-A1A4D5B20F58}" v="2" dt="2021-04-28T21:39:39.263"/>
  </p1510:revLst>
</p1510:revInfo>
</file>

<file path=ppt/tableStyles.xml><?xml version="1.0" encoding="utf-8"?>
<a:tblStyleLst xmlns:a="http://schemas.openxmlformats.org/drawingml/2006/main" def="{07BEB0AE-C758-4910-A591-CAE5134280F8}">
  <a:tblStyle styleId="{07BEB0AE-C758-4910-A591-CAE5134280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RDS Michael [Southern River College]" userId="S::michael.beards@education.wa.edu.au::f9e3ea26-6dd9-4feb-84ad-f5fc9616dbb4" providerId="AD" clId="Web-{144A7C0D-FB2E-4151-8C1E-A1A4D5B20F58}"/>
    <pc:docChg chg="modSld">
      <pc:chgData name="BEARDS Michael [Southern River College]" userId="S::michael.beards@education.wa.edu.au::f9e3ea26-6dd9-4feb-84ad-f5fc9616dbb4" providerId="AD" clId="Web-{144A7C0D-FB2E-4151-8C1E-A1A4D5B20F58}" dt="2021-04-28T21:39:39.263" v="1" actId="1076"/>
      <pc:docMkLst>
        <pc:docMk/>
      </pc:docMkLst>
      <pc:sldChg chg="modSp">
        <pc:chgData name="BEARDS Michael [Southern River College]" userId="S::michael.beards@education.wa.edu.au::f9e3ea26-6dd9-4feb-84ad-f5fc9616dbb4" providerId="AD" clId="Web-{144A7C0D-FB2E-4151-8C1E-A1A4D5B20F58}" dt="2021-04-28T21:39:39.263" v="1" actId="1076"/>
        <pc:sldMkLst>
          <pc:docMk/>
          <pc:sldMk cId="0" sldId="256"/>
        </pc:sldMkLst>
        <pc:spChg chg="mod">
          <ac:chgData name="BEARDS Michael [Southern River College]" userId="S::michael.beards@education.wa.edu.au::f9e3ea26-6dd9-4feb-84ad-f5fc9616dbb4" providerId="AD" clId="Web-{144A7C0D-FB2E-4151-8C1E-A1A4D5B20F58}" dt="2021-04-28T21:39:39.263" v="1" actId="1076"/>
          <ac:spMkLst>
            <pc:docMk/>
            <pc:sldMk cId="0" sldId="256"/>
            <ac:spMk id="12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b68f40b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b68f40b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b68f40b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b68f40b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eb68f40b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eb68f40b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eb68f40b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eb68f40b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82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2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2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1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16B362-7C54-4310-AA7C-F4C49CC96157}"/>
              </a:ext>
            </a:extLst>
          </p:cNvPr>
          <p:cNvSpPr/>
          <p:nvPr/>
        </p:nvSpPr>
        <p:spPr>
          <a:xfrm>
            <a:off x="7761767" y="4423144"/>
            <a:ext cx="1307805" cy="595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8" name="Picture 4" descr="ice melting 1920x1090 wallpaper High Quality Wallpapers ...">
            <a:extLst>
              <a:ext uri="{FF2B5EF4-FFF2-40B4-BE49-F238E27FC236}">
                <a16:creationId xmlns:a16="http://schemas.microsoft.com/office/drawing/2014/main" id="{33FDAB60-9901-4B10-A3CC-170EAD63A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Dyslexic" panose="00000500000000000000" pitchFamily="50" charset="0"/>
              </a:rPr>
              <a:t>STATES OF MATTER</a:t>
            </a:r>
            <a:endParaRPr dirty="0">
              <a:latin typeface="OpenDyslexic" panose="00000500000000000000" pitchFamily="50" charset="0"/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penDyslexic" panose="00000500000000000000" pitchFamily="50" charset="0"/>
              </a:rPr>
              <a:t>We will learn about solids, liquids, and gases, and some of their properties</a:t>
            </a:r>
            <a:endParaRPr dirty="0">
              <a:latin typeface="OpenDyslexic" panose="00000500000000000000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819EB89-C24E-414E-9CB5-A3BCCFD23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Dyslexic" panose="00000500000000000000" pitchFamily="50" charset="0"/>
              </a:rPr>
              <a:t>We will define solids, liquids, and gases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01678-025B-460A-8314-DD7201EF9AD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37560"/>
            <a:ext cx="6173700" cy="4080865"/>
          </a:xfrm>
        </p:spPr>
        <p:txBody>
          <a:bodyPr/>
          <a:lstStyle/>
          <a:p>
            <a:pPr marL="114300" indent="0">
              <a:buNone/>
            </a:pPr>
            <a:r>
              <a:rPr lang="en-AU" dirty="0">
                <a:latin typeface="OpenDyslexic" panose="00000500000000000000" pitchFamily="50" charset="0"/>
              </a:rPr>
              <a:t>For each of the following, list if they’re a solid, liquid, or a gas:</a:t>
            </a:r>
          </a:p>
          <a:p>
            <a:r>
              <a:rPr lang="en-AU" dirty="0">
                <a:latin typeface="OpenDyslexic" panose="00000500000000000000" pitchFamily="50" charset="0"/>
              </a:rPr>
              <a:t>Air in a balloon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 err="1">
                <a:latin typeface="OpenDyslexic" panose="00000500000000000000" pitchFamily="50" charset="0"/>
              </a:rPr>
              <a:t>Coca-cola</a:t>
            </a:r>
            <a:endParaRPr lang="en-AU" dirty="0">
              <a:latin typeface="OpenDyslexic" panose="00000500000000000000" pitchFamily="50" charset="0"/>
            </a:endParaRP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Mr Beards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Lemon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Lemon juice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Washing detergent</a:t>
            </a:r>
          </a:p>
        </p:txBody>
      </p:sp>
      <p:pic>
        <p:nvPicPr>
          <p:cNvPr id="1026" name="Picture 2" descr="PuTwo Party Balloons Metallic Latex Balloons 50 Pcs Chrome ...">
            <a:extLst>
              <a:ext uri="{FF2B5EF4-FFF2-40B4-BE49-F238E27FC236}">
                <a16:creationId xmlns:a16="http://schemas.microsoft.com/office/drawing/2014/main" id="{5D093D05-6BF9-4EF2-87BF-2C194794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78" y="1905640"/>
            <a:ext cx="2554701" cy="25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Google Shape;143;p23">
            <a:extLst>
              <a:ext uri="{FF2B5EF4-FFF2-40B4-BE49-F238E27FC236}">
                <a16:creationId xmlns:a16="http://schemas.microsoft.com/office/drawing/2014/main" id="{662E6951-5CD1-4DA8-A048-5A8D69FAA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322446"/>
              </p:ext>
            </p:extLst>
          </p:nvPr>
        </p:nvGraphicFramePr>
        <p:xfrm>
          <a:off x="6728887" y="3400477"/>
          <a:ext cx="2142625" cy="120390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What are some other things you can find around your house that are a solid, liquid, or gas?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688D69E9-6886-45FE-8BC7-89E7C2FF72E2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377346" y="1562194"/>
            <a:ext cx="244475" cy="24447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789F853-7BFF-4B54-9408-68EDF4CFD721}"/>
              </a:ext>
            </a:extLst>
          </p:cNvPr>
          <p:cNvSpPr/>
          <p:nvPr/>
        </p:nvSpPr>
        <p:spPr>
          <a:xfrm>
            <a:off x="6819284" y="770106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B5EF45-F920-4273-9328-B0D6F33B3D42}"/>
              </a:ext>
            </a:extLst>
          </p:cNvPr>
          <p:cNvSpPr/>
          <p:nvPr/>
        </p:nvSpPr>
        <p:spPr>
          <a:xfrm>
            <a:off x="6819284" y="770106"/>
            <a:ext cx="2052228" cy="2052228"/>
          </a:xfrm>
          <a:prstGeom prst="ellipse">
            <a:avLst/>
          </a:prstGeom>
          <a:solidFill>
            <a:srgbClr val="33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9A318-C814-4177-BF76-D8F595D896A0}"/>
              </a:ext>
            </a:extLst>
          </p:cNvPr>
          <p:cNvSpPr txBox="1"/>
          <p:nvPr/>
        </p:nvSpPr>
        <p:spPr>
          <a:xfrm>
            <a:off x="7085414" y="26605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3 minutes</a:t>
            </a:r>
          </a:p>
        </p:txBody>
      </p:sp>
    </p:spTree>
    <p:extLst>
      <p:ext uri="{BB962C8B-B14F-4D97-AF65-F5344CB8AC3E}">
        <p14:creationId xmlns:p14="http://schemas.microsoft.com/office/powerpoint/2010/main" val="143461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8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B892861-C7A3-4960-8884-61BCAE6CC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Dyslexic" panose="00000500000000000000" pitchFamily="50" charset="0"/>
              </a:rPr>
              <a:t>We will list the ways that matter changes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9ECAE-BEAD-4009-BD63-76196F21D15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Dyslexic" panose="00000500000000000000" pitchFamily="50" charset="0"/>
              </a:rPr>
              <a:t>Water is special; it’s one of the few examples of matter that takes on all three states around the world:</a:t>
            </a:r>
          </a:p>
          <a:p>
            <a:r>
              <a:rPr lang="en-AU" dirty="0">
                <a:latin typeface="OpenDyslexic" panose="00000500000000000000" pitchFamily="50" charset="0"/>
              </a:rPr>
              <a:t>Ice (A)</a:t>
            </a:r>
          </a:p>
          <a:p>
            <a:r>
              <a:rPr lang="en-AU" dirty="0">
                <a:latin typeface="OpenDyslexic" panose="00000500000000000000" pitchFamily="50" charset="0"/>
              </a:rPr>
              <a:t>Water (B)</a:t>
            </a:r>
          </a:p>
          <a:p>
            <a:r>
              <a:rPr lang="en-AU" dirty="0">
                <a:latin typeface="OpenDyslexic" panose="00000500000000000000" pitchFamily="50" charset="0"/>
              </a:rPr>
              <a:t>Water vapour (C)</a:t>
            </a:r>
          </a:p>
        </p:txBody>
      </p:sp>
      <p:pic>
        <p:nvPicPr>
          <p:cNvPr id="2050" name="Picture 2" descr="Reading: Phases of the Hydrologic Cycle | Geology">
            <a:extLst>
              <a:ext uri="{FF2B5EF4-FFF2-40B4-BE49-F238E27FC236}">
                <a16:creationId xmlns:a16="http://schemas.microsoft.com/office/drawing/2014/main" id="{DFD3EF64-7FB5-4824-B996-94944DA66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22850"/>
            <a:ext cx="76200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oogle Shape;140;p23">
            <a:extLst>
              <a:ext uri="{FF2B5EF4-FFF2-40B4-BE49-F238E27FC236}">
                <a16:creationId xmlns:a16="http://schemas.microsoft.com/office/drawing/2014/main" id="{7B356EB2-1F8E-4E92-B79E-9D0E6A814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654612"/>
              </p:ext>
            </p:extLst>
          </p:nvPr>
        </p:nvGraphicFramePr>
        <p:xfrm>
          <a:off x="6726250" y="1976838"/>
          <a:ext cx="2134475" cy="103626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We’ve already seen water in all three forms – in the water cycle! 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oogle Shape;143;p23">
            <a:extLst>
              <a:ext uri="{FF2B5EF4-FFF2-40B4-BE49-F238E27FC236}">
                <a16:creationId xmlns:a16="http://schemas.microsoft.com/office/drawing/2014/main" id="{BE051746-AE1B-4978-AAEA-CA87DB9DF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457478"/>
              </p:ext>
            </p:extLst>
          </p:nvPr>
        </p:nvGraphicFramePr>
        <p:xfrm>
          <a:off x="6726250" y="730826"/>
          <a:ext cx="2142625" cy="103626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Is there a difference between water </a:t>
                      </a:r>
                      <a:r>
                        <a:rPr lang="en-US" sz="1100" dirty="0" err="1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vapour</a:t>
                      </a:r>
                      <a:r>
                        <a:rPr lang="en-US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 and steam?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oogle Shape;183;p30">
            <a:extLst>
              <a:ext uri="{FF2B5EF4-FFF2-40B4-BE49-F238E27FC236}">
                <a16:creationId xmlns:a16="http://schemas.microsoft.com/office/drawing/2014/main" id="{852992F5-B7FD-4EBC-9B4F-8E0889A91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954597"/>
              </p:ext>
            </p:extLst>
          </p:nvPr>
        </p:nvGraphicFramePr>
        <p:xfrm>
          <a:off x="7361304" y="229425"/>
          <a:ext cx="1605963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60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83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35A9B4-D1F8-47F9-BA6D-B6BD71FB3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Dyslexic" panose="00000500000000000000" pitchFamily="50" charset="0"/>
              </a:rPr>
              <a:t>We will list the ways that matter changes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393E4-E008-45D4-BA18-CAAC220324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>
                <a:latin typeface="OpenDyslexic" panose="00000500000000000000" pitchFamily="50" charset="0"/>
              </a:rPr>
              <a:t>We have different terms for when we move from each state to another:</a:t>
            </a:r>
          </a:p>
        </p:txBody>
      </p:sp>
      <p:graphicFrame>
        <p:nvGraphicFramePr>
          <p:cNvPr id="5" name="Google Shape;140;p23">
            <a:extLst>
              <a:ext uri="{FF2B5EF4-FFF2-40B4-BE49-F238E27FC236}">
                <a16:creationId xmlns:a16="http://schemas.microsoft.com/office/drawing/2014/main" id="{45AEC372-45D8-48FE-A1B8-47BD0942B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793349"/>
              </p:ext>
            </p:extLst>
          </p:nvPr>
        </p:nvGraphicFramePr>
        <p:xfrm>
          <a:off x="6726250" y="1085490"/>
          <a:ext cx="2134475" cy="120390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We’ve also seen these terms before – they also described processes in the water cycle!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6" name="Picture 4" descr="Water's Three Physical States">
            <a:extLst>
              <a:ext uri="{FF2B5EF4-FFF2-40B4-BE49-F238E27FC236}">
                <a16:creationId xmlns:a16="http://schemas.microsoft.com/office/drawing/2014/main" id="{DFF75C33-F942-4F45-801B-132543D83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16" y="1671830"/>
            <a:ext cx="4135631" cy="32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oogle Shape;136;p23">
            <a:extLst>
              <a:ext uri="{FF2B5EF4-FFF2-40B4-BE49-F238E27FC236}">
                <a16:creationId xmlns:a16="http://schemas.microsoft.com/office/drawing/2014/main" id="{344B7375-ABF0-4CB4-9F35-79A04C3B1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353705"/>
              </p:ext>
            </p:extLst>
          </p:nvPr>
        </p:nvGraphicFramePr>
        <p:xfrm>
          <a:off x="6726250" y="377267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Water is also very special in that it boils at 100</a:t>
                      </a:r>
                      <a:r>
                        <a:rPr lang="en-US" sz="1100" baseline="300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US" sz="1100" baseline="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C, and freezes at 0</a:t>
                      </a:r>
                      <a:r>
                        <a:rPr lang="en-US" sz="1100" baseline="300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US" sz="1100" baseline="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oogle Shape;142;p23">
            <a:extLst>
              <a:ext uri="{FF2B5EF4-FFF2-40B4-BE49-F238E27FC236}">
                <a16:creationId xmlns:a16="http://schemas.microsoft.com/office/drawing/2014/main" id="{C2458CB0-486F-4E03-9A33-12D54AABC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4382459"/>
              </p:ext>
            </p:extLst>
          </p:nvPr>
        </p:nvGraphicFramePr>
        <p:xfrm>
          <a:off x="6726250" y="2496740"/>
          <a:ext cx="2134475" cy="103626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If something evaporates because it is getting too hot, we also call it </a:t>
                      </a:r>
                      <a:r>
                        <a:rPr lang="en-US" sz="1100" b="1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boiling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oogle Shape;183;p30">
            <a:extLst>
              <a:ext uri="{FF2B5EF4-FFF2-40B4-BE49-F238E27FC236}">
                <a16:creationId xmlns:a16="http://schemas.microsoft.com/office/drawing/2014/main" id="{26E7E9B7-E709-4483-994D-7583BB907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954597"/>
              </p:ext>
            </p:extLst>
          </p:nvPr>
        </p:nvGraphicFramePr>
        <p:xfrm>
          <a:off x="7361304" y="229425"/>
          <a:ext cx="1605963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60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31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339965C-9AD0-4AD1-9B24-0705C158D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Dyslexic" panose="00000500000000000000" pitchFamily="50" charset="0"/>
              </a:rPr>
              <a:t>We will list the ways that matter changes state</a:t>
            </a:r>
          </a:p>
        </p:txBody>
      </p:sp>
      <p:graphicFrame>
        <p:nvGraphicFramePr>
          <p:cNvPr id="4" name="Google Shape;141;p23">
            <a:extLst>
              <a:ext uri="{FF2B5EF4-FFF2-40B4-BE49-F238E27FC236}">
                <a16:creationId xmlns:a16="http://schemas.microsoft.com/office/drawing/2014/main" id="{59FF21C6-8E66-4F22-98DA-BAB884629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278749"/>
              </p:ext>
            </p:extLst>
          </p:nvPr>
        </p:nvGraphicFramePr>
        <p:xfrm>
          <a:off x="6854028" y="8527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What states does the metal go through? What is each stage called?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Casting+Aluminium+PokeBalls">
            <a:hlinkClick r:id="" action="ppaction://media"/>
            <a:extLst>
              <a:ext uri="{FF2B5EF4-FFF2-40B4-BE49-F238E27FC236}">
                <a16:creationId xmlns:a16="http://schemas.microsoft.com/office/drawing/2014/main" id="{23801497-FBCF-4A3E-A472-7E66C42A7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550" y="1178444"/>
            <a:ext cx="6173700" cy="34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E6622A0-4808-4C94-AA76-C4611E19E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Dyslexic" panose="00000500000000000000" pitchFamily="50" charset="0"/>
              </a:rPr>
              <a:t>We will list the ways that matter changes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6F5C-C412-4ECA-9842-EB8550C8F63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783771"/>
            <a:ext cx="6173700" cy="4134654"/>
          </a:xfrm>
        </p:spPr>
        <p:txBody>
          <a:bodyPr/>
          <a:lstStyle/>
          <a:p>
            <a:pPr marL="114300" indent="0">
              <a:buNone/>
            </a:pPr>
            <a:r>
              <a:rPr lang="en-AU" dirty="0">
                <a:latin typeface="OpenDyslexic" panose="00000500000000000000" pitchFamily="50" charset="0"/>
              </a:rPr>
              <a:t>For each of the following changes, list what the process is called</a:t>
            </a:r>
          </a:p>
          <a:p>
            <a:r>
              <a:rPr lang="en-AU" dirty="0">
                <a:latin typeface="OpenDyslexic" panose="00000500000000000000" pitchFamily="50" charset="0"/>
              </a:rPr>
              <a:t>Water turning into steam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Chocolate turning into melted chocolate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Milk that you make into ice-cream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Water droplets on the outside of a cold can of drink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Milk that you turn into chocolate milk</a:t>
            </a:r>
          </a:p>
        </p:txBody>
      </p:sp>
      <p:graphicFrame>
        <p:nvGraphicFramePr>
          <p:cNvPr id="4" name="Google Shape;141;p23">
            <a:extLst>
              <a:ext uri="{FF2B5EF4-FFF2-40B4-BE49-F238E27FC236}">
                <a16:creationId xmlns:a16="http://schemas.microsoft.com/office/drawing/2014/main" id="{00AF1D89-3340-4825-ACD0-DBEA9D609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619327"/>
              </p:ext>
            </p:extLst>
          </p:nvPr>
        </p:nvGraphicFramePr>
        <p:xfrm>
          <a:off x="6769683" y="388216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How many did you get right?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43536C23-C377-4491-9230-DBD528AAB95E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374709" y="1311610"/>
            <a:ext cx="244475" cy="2444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0D3F8B0-15A4-4FBC-A66B-2856C4C95336}"/>
              </a:ext>
            </a:extLst>
          </p:cNvPr>
          <p:cNvSpPr/>
          <p:nvPr/>
        </p:nvSpPr>
        <p:spPr>
          <a:xfrm>
            <a:off x="6816647" y="519522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F028C3-33AF-4112-8A85-1F490002FD1B}"/>
              </a:ext>
            </a:extLst>
          </p:cNvPr>
          <p:cNvSpPr/>
          <p:nvPr/>
        </p:nvSpPr>
        <p:spPr>
          <a:xfrm>
            <a:off x="6816647" y="519522"/>
            <a:ext cx="2052228" cy="2052228"/>
          </a:xfrm>
          <a:prstGeom prst="ellipse">
            <a:avLst/>
          </a:prstGeom>
          <a:solidFill>
            <a:srgbClr val="33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9DCF1-5378-4831-8CD2-242B45704D8B}"/>
              </a:ext>
            </a:extLst>
          </p:cNvPr>
          <p:cNvSpPr txBox="1"/>
          <p:nvPr/>
        </p:nvSpPr>
        <p:spPr>
          <a:xfrm>
            <a:off x="7082777" y="1546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32610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93421F-14CF-4A7B-A3C6-35B0F16FF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Dyslexic" panose="00000500000000000000" pitchFamily="50" charset="0"/>
              </a:rPr>
              <a:t>We will list the ways that matter changes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8D63E-203E-463A-83FF-4BEEA88ABD0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45244"/>
            <a:ext cx="6173700" cy="4073206"/>
          </a:xfrm>
        </p:spPr>
        <p:txBody>
          <a:bodyPr/>
          <a:lstStyle/>
          <a:p>
            <a:pPr marL="114300" indent="0">
              <a:buNone/>
            </a:pPr>
            <a:r>
              <a:rPr lang="en-AU" dirty="0">
                <a:latin typeface="OpenDyslexic" panose="00000500000000000000" pitchFamily="50" charset="0"/>
              </a:rPr>
              <a:t>For each of the following, identify what state we are moving from and what state we are moving to, and what the process is called: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Making metal spoons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Instant heat packs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r>
              <a:rPr lang="en-AU" dirty="0">
                <a:latin typeface="OpenDyslexic" panose="00000500000000000000" pitchFamily="50" charset="0"/>
              </a:rPr>
              <a:t>Ironing clothes</a:t>
            </a:r>
          </a:p>
          <a:p>
            <a:endParaRPr lang="en-AU" dirty="0">
              <a:latin typeface="OpenDyslexic" panose="00000500000000000000" pitchFamily="50" charset="0"/>
            </a:endParaRPr>
          </a:p>
          <a:p>
            <a:endParaRPr lang="en-AU" dirty="0">
              <a:latin typeface="OpenDyslexic" panose="00000500000000000000" pitchFamily="50" charset="0"/>
            </a:endParaRPr>
          </a:p>
        </p:txBody>
      </p:sp>
      <p:graphicFrame>
        <p:nvGraphicFramePr>
          <p:cNvPr id="4" name="Google Shape;142;p23">
            <a:extLst>
              <a:ext uri="{FF2B5EF4-FFF2-40B4-BE49-F238E27FC236}">
                <a16:creationId xmlns:a16="http://schemas.microsoft.com/office/drawing/2014/main" id="{3FFD7F6D-306C-4A6F-A5EE-665CCEDAC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498924"/>
              </p:ext>
            </p:extLst>
          </p:nvPr>
        </p:nvGraphicFramePr>
        <p:xfrm>
          <a:off x="6872247" y="1916852"/>
          <a:ext cx="2134475" cy="103626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Think about how The King of Random made his metal poke-balls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143;p23">
            <a:extLst>
              <a:ext uri="{FF2B5EF4-FFF2-40B4-BE49-F238E27FC236}">
                <a16:creationId xmlns:a16="http://schemas.microsoft.com/office/drawing/2014/main" id="{5DF2BCBA-B136-4AB4-9505-4B9A820B8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93218"/>
              </p:ext>
            </p:extLst>
          </p:nvPr>
        </p:nvGraphicFramePr>
        <p:xfrm>
          <a:off x="6872247" y="3315953"/>
          <a:ext cx="2142625" cy="120390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What processes happen around your house where objects change from one state to another?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26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latin typeface="OpenDyslexic" panose="00000500000000000000" pitchFamily="50" charset="0"/>
              </a:rPr>
              <a:t>We will define solids, liquids, and gases</a:t>
            </a:r>
            <a:endParaRPr dirty="0">
              <a:latin typeface="OpenDyslexic" panose="00000500000000000000" pitchFamily="50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latin typeface="OpenDyslexic" panose="00000500000000000000" pitchFamily="50" charset="0"/>
              </a:rPr>
              <a:t>We will list the ways that matter changes state</a:t>
            </a:r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dirty="0">
                <a:latin typeface="OpenDyslexic" panose="00000500000000000000" pitchFamily="50" charset="0"/>
              </a:rPr>
              <a:t>We will learn about the different states of matter</a:t>
            </a:r>
            <a:endParaRPr sz="3000" dirty="0">
              <a:latin typeface="OpenDyslexic" panose="00000500000000000000" pitchFamily="50" charset="0"/>
            </a:endParaRPr>
          </a:p>
        </p:txBody>
      </p:sp>
      <p:graphicFrame>
        <p:nvGraphicFramePr>
          <p:cNvPr id="182" name="Google Shape;182;p30"/>
          <p:cNvGraphicFramePr/>
          <p:nvPr>
            <p:extLst>
              <p:ext uri="{D42A27DB-BD31-4B8C-83A1-F6EECF244321}">
                <p14:modId xmlns:p14="http://schemas.microsoft.com/office/powerpoint/2010/main" val="3116121558"/>
              </p:ext>
            </p:extLst>
          </p:nvPr>
        </p:nvGraphicFramePr>
        <p:xfrm>
          <a:off x="6693450" y="3898575"/>
          <a:ext cx="2134475" cy="1044955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Have you met the success criteria?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3" name="Google Shape;183;p30"/>
          <p:cNvGraphicFramePr/>
          <p:nvPr>
            <p:extLst>
              <p:ext uri="{D42A27DB-BD31-4B8C-83A1-F6EECF244321}">
                <p14:modId xmlns:p14="http://schemas.microsoft.com/office/powerpoint/2010/main" val="108745214"/>
              </p:ext>
            </p:extLst>
          </p:nvPr>
        </p:nvGraphicFramePr>
        <p:xfrm>
          <a:off x="7361304" y="229425"/>
          <a:ext cx="1605963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60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4" name="Google Shape;184;p30"/>
          <p:cNvGraphicFramePr/>
          <p:nvPr>
            <p:extLst>
              <p:ext uri="{D42A27DB-BD31-4B8C-83A1-F6EECF244321}">
                <p14:modId xmlns:p14="http://schemas.microsoft.com/office/powerpoint/2010/main" val="1563228705"/>
              </p:ext>
            </p:extLst>
          </p:nvPr>
        </p:nvGraphicFramePr>
        <p:xfrm>
          <a:off x="7361304" y="738925"/>
          <a:ext cx="1605963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60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71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6" name="Google Shape;136;p23"/>
          <p:cNvGraphicFramePr/>
          <p:nvPr>
            <p:extLst>
              <p:ext uri="{D42A27DB-BD31-4B8C-83A1-F6EECF244321}">
                <p14:modId xmlns:p14="http://schemas.microsoft.com/office/powerpoint/2010/main" val="594563557"/>
              </p:ext>
            </p:extLst>
          </p:nvPr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7" name="Google Shape;137;p23"/>
          <p:cNvGraphicFramePr/>
          <p:nvPr>
            <p:extLst>
              <p:ext uri="{D42A27DB-BD31-4B8C-83A1-F6EECF244321}">
                <p14:modId xmlns:p14="http://schemas.microsoft.com/office/powerpoint/2010/main" val="3190969963"/>
              </p:ext>
            </p:extLst>
          </p:nvPr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3"/>
          <p:cNvGraphicFramePr/>
          <p:nvPr>
            <p:extLst>
              <p:ext uri="{D42A27DB-BD31-4B8C-83A1-F6EECF244321}">
                <p14:modId xmlns:p14="http://schemas.microsoft.com/office/powerpoint/2010/main" val="3307206217"/>
              </p:ext>
            </p:extLst>
          </p:nvPr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3"/>
          <p:cNvGraphicFramePr/>
          <p:nvPr>
            <p:extLst>
              <p:ext uri="{D42A27DB-BD31-4B8C-83A1-F6EECF244321}">
                <p14:modId xmlns:p14="http://schemas.microsoft.com/office/powerpoint/2010/main" val="3241216834"/>
              </p:ext>
            </p:extLst>
          </p:nvPr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2" name="Google Shape;142;p23"/>
          <p:cNvGraphicFramePr/>
          <p:nvPr>
            <p:extLst>
              <p:ext uri="{D42A27DB-BD31-4B8C-83A1-F6EECF244321}">
                <p14:modId xmlns:p14="http://schemas.microsoft.com/office/powerpoint/2010/main" val="2088547777"/>
              </p:ext>
            </p:extLst>
          </p:nvPr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" name="Google Shape;143;p23"/>
          <p:cNvGraphicFramePr/>
          <p:nvPr>
            <p:extLst>
              <p:ext uri="{D42A27DB-BD31-4B8C-83A1-F6EECF244321}">
                <p14:modId xmlns:p14="http://schemas.microsoft.com/office/powerpoint/2010/main" val="1312642063"/>
              </p:ext>
            </p:extLst>
          </p:nvPr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Google Shape;184;p30">
            <a:extLst>
              <a:ext uri="{FF2B5EF4-FFF2-40B4-BE49-F238E27FC236}">
                <a16:creationId xmlns:a16="http://schemas.microsoft.com/office/drawing/2014/main" id="{088D1B40-1612-4D83-8D37-28B5449BF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152022"/>
              </p:ext>
            </p:extLst>
          </p:nvPr>
        </p:nvGraphicFramePr>
        <p:xfrm>
          <a:off x="162725" y="4392565"/>
          <a:ext cx="1605963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60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oogle Shape;183;p30">
            <a:extLst>
              <a:ext uri="{FF2B5EF4-FFF2-40B4-BE49-F238E27FC236}">
                <a16:creationId xmlns:a16="http://schemas.microsoft.com/office/drawing/2014/main" id="{7CFA1934-8CEC-467E-9F26-2182EBAACF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540077"/>
              </p:ext>
            </p:extLst>
          </p:nvPr>
        </p:nvGraphicFramePr>
        <p:xfrm>
          <a:off x="162724" y="3913103"/>
          <a:ext cx="1605963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60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8828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OpenDyslexic" panose="00000500000000000000" pitchFamily="50" charset="0"/>
              </a:rPr>
              <a:t>State what happens at each stage of water treatment: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OpenDyslexic" panose="00000500000000000000" pitchFamily="50" charset="0"/>
            </a:endParaRPr>
          </a:p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OpenDyslexic" panose="00000500000000000000" pitchFamily="50" charset="0"/>
              </a:rPr>
              <a:t>Coagulation</a:t>
            </a:r>
          </a:p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OpenDyslexic" panose="00000500000000000000" pitchFamily="50" charset="0"/>
              </a:rPr>
              <a:t>Flocculation</a:t>
            </a:r>
          </a:p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OpenDyslexic" panose="00000500000000000000" pitchFamily="50" charset="0"/>
              </a:rPr>
              <a:t>Chlorination</a:t>
            </a:r>
            <a:endParaRPr sz="2800" dirty="0">
              <a:solidFill>
                <a:schemeClr val="dk1"/>
              </a:solidFill>
              <a:latin typeface="OpenDyslexic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4C204-F4D6-4E2F-8214-9B34DDC8B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8" t="22399" r="11708" b="14603"/>
          <a:stretch/>
        </p:blipFill>
        <p:spPr>
          <a:xfrm>
            <a:off x="4572000" y="1905000"/>
            <a:ext cx="3514373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Dyslexic" panose="00000500000000000000" pitchFamily="50" charset="0"/>
              </a:rPr>
              <a:t>Repeat the opposite word/phrase.</a:t>
            </a:r>
            <a:endParaRPr sz="2400" dirty="0">
              <a:latin typeface="OpenDyslexic" panose="00000500000000000000" pitchFamily="50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 dirty="0">
                <a:latin typeface="OpenDyslexic" panose="00000500000000000000" pitchFamily="50" charset="0"/>
              </a:rPr>
              <a:t>INDEPENDENT VARIABLE</a:t>
            </a:r>
            <a:endParaRPr sz="4800" dirty="0">
              <a:latin typeface="OpenDyslexic" panose="00000500000000000000" pitchFamily="50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 dirty="0">
                <a:solidFill>
                  <a:srgbClr val="0B5394"/>
                </a:solidFill>
                <a:latin typeface="OpenDyslexic" panose="00000500000000000000" pitchFamily="50" charset="0"/>
              </a:rPr>
              <a:t>WHAT WE CHANGE</a:t>
            </a:r>
            <a:endParaRPr sz="4800" dirty="0">
              <a:solidFill>
                <a:srgbClr val="0B5394"/>
              </a:solidFill>
              <a:latin typeface="OpenDyslexic" panose="00000500000000000000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Dyslexic" panose="00000500000000000000" pitchFamily="50" charset="0"/>
              </a:rPr>
              <a:t>Repeat the opposite word/phrase.</a:t>
            </a:r>
            <a:endParaRPr sz="2400" dirty="0">
              <a:latin typeface="OpenDyslexic" panose="00000500000000000000" pitchFamily="50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 dirty="0">
                <a:latin typeface="OpenDyslexic" panose="00000500000000000000" pitchFamily="50" charset="0"/>
              </a:rPr>
              <a:t>DEPENDENT VARIABLE</a:t>
            </a:r>
            <a:endParaRPr sz="4800" dirty="0">
              <a:latin typeface="OpenDyslexic" panose="00000500000000000000" pitchFamily="50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 dirty="0">
                <a:solidFill>
                  <a:srgbClr val="0B5394"/>
                </a:solidFill>
                <a:latin typeface="OpenDyslexic" panose="00000500000000000000" pitchFamily="50" charset="0"/>
              </a:rPr>
              <a:t>WHAT WE MEASURE</a:t>
            </a:r>
            <a:endParaRPr sz="4800" dirty="0">
              <a:solidFill>
                <a:srgbClr val="0B5394"/>
              </a:solidFill>
              <a:latin typeface="OpenDyslexic" panose="00000500000000000000" pitchFamily="5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OpenDyslexic" panose="00000500000000000000" pitchFamily="50" charset="0"/>
              </a:rPr>
              <a:t>Repeat the opposite word/phrase.</a:t>
            </a:r>
            <a:endParaRPr sz="2400" dirty="0">
              <a:latin typeface="OpenDyslexic" panose="00000500000000000000" pitchFamily="50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 dirty="0">
                <a:latin typeface="OpenDyslexic" panose="00000500000000000000" pitchFamily="50" charset="0"/>
              </a:rPr>
              <a:t>CONTROL VARIABLE</a:t>
            </a:r>
            <a:endParaRPr sz="4800" dirty="0">
              <a:latin typeface="OpenDyslexic" panose="00000500000000000000" pitchFamily="50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 dirty="0">
                <a:solidFill>
                  <a:srgbClr val="0B5394"/>
                </a:solidFill>
                <a:latin typeface="OpenDyslexic" panose="00000500000000000000" pitchFamily="50" charset="0"/>
              </a:rPr>
              <a:t>WHAT STAYS THE SAME</a:t>
            </a:r>
            <a:endParaRPr sz="4800" dirty="0">
              <a:solidFill>
                <a:srgbClr val="0B5394"/>
              </a:solidFill>
              <a:latin typeface="OpenDyslexic" panose="00000500000000000000" pitchFamily="5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latin typeface="OpenDyslexic" panose="00000500000000000000" pitchFamily="50" charset="0"/>
              </a:rPr>
              <a:t>We will define solids, liquids, and gases</a:t>
            </a:r>
            <a:endParaRPr dirty="0">
              <a:latin typeface="OpenDyslexic" panose="00000500000000000000" pitchFamily="50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latin typeface="OpenDyslexic" panose="00000500000000000000" pitchFamily="50" charset="0"/>
              </a:rPr>
              <a:t>We will list the ways that matter</a:t>
            </a:r>
            <a:r>
              <a:rPr lang="en-US" baseline="-25000" dirty="0">
                <a:latin typeface="OpenDyslexic" panose="00000500000000000000" pitchFamily="50" charset="0"/>
              </a:rPr>
              <a:t>1</a:t>
            </a:r>
            <a:r>
              <a:rPr lang="en-US" dirty="0">
                <a:latin typeface="OpenDyslexic" panose="00000500000000000000" pitchFamily="50" charset="0"/>
              </a:rPr>
              <a:t> changes state</a:t>
            </a:r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dirty="0">
                <a:latin typeface="OpenDyslexic" panose="00000500000000000000" pitchFamily="50" charset="0"/>
              </a:rPr>
              <a:t>We will learn about the different states of matter</a:t>
            </a:r>
            <a:r>
              <a:rPr lang="en-GB" sz="3000" baseline="-25000" dirty="0">
                <a:latin typeface="OpenDyslexic" panose="00000500000000000000" pitchFamily="50" charset="0"/>
              </a:rPr>
              <a:t>1</a:t>
            </a:r>
            <a:endParaRPr sz="3000" dirty="0">
              <a:latin typeface="OpenDyslexic" panose="00000500000000000000" pitchFamily="50" charset="0"/>
            </a:endParaRPr>
          </a:p>
        </p:txBody>
      </p:sp>
      <p:graphicFrame>
        <p:nvGraphicFramePr>
          <p:cNvPr id="182" name="Google Shape;182;p30"/>
          <p:cNvGraphicFramePr/>
          <p:nvPr>
            <p:extLst>
              <p:ext uri="{D42A27DB-BD31-4B8C-83A1-F6EECF244321}">
                <p14:modId xmlns:p14="http://schemas.microsoft.com/office/powerpoint/2010/main" val="711370156"/>
              </p:ext>
            </p:extLst>
          </p:nvPr>
        </p:nvGraphicFramePr>
        <p:xfrm>
          <a:off x="6693450" y="3898575"/>
          <a:ext cx="2134475" cy="877315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183;p30">
            <a:extLst>
              <a:ext uri="{FF2B5EF4-FFF2-40B4-BE49-F238E27FC236}">
                <a16:creationId xmlns:a16="http://schemas.microsoft.com/office/drawing/2014/main" id="{FA6C6435-C9A6-407E-9859-1EA0B2A8E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954597"/>
              </p:ext>
            </p:extLst>
          </p:nvPr>
        </p:nvGraphicFramePr>
        <p:xfrm>
          <a:off x="7361304" y="229425"/>
          <a:ext cx="1605963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60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oogle Shape;184;p30">
            <a:extLst>
              <a:ext uri="{FF2B5EF4-FFF2-40B4-BE49-F238E27FC236}">
                <a16:creationId xmlns:a16="http://schemas.microsoft.com/office/drawing/2014/main" id="{C716C762-7EE1-4F97-8AD3-C31C8064B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405241"/>
              </p:ext>
            </p:extLst>
          </p:nvPr>
        </p:nvGraphicFramePr>
        <p:xfrm>
          <a:off x="7361304" y="738925"/>
          <a:ext cx="1605963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60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oogle Shape;137;p23">
            <a:extLst>
              <a:ext uri="{FF2B5EF4-FFF2-40B4-BE49-F238E27FC236}">
                <a16:creationId xmlns:a16="http://schemas.microsoft.com/office/drawing/2014/main" id="{243958F4-ED78-4074-9A0C-E4ED59335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871487"/>
              </p:ext>
            </p:extLst>
          </p:nvPr>
        </p:nvGraphicFramePr>
        <p:xfrm>
          <a:off x="6693450" y="2494910"/>
          <a:ext cx="2134475" cy="120390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1 – anything that physically exists; occupies space and has weight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25305F3-817E-47E8-93C0-CA4C31AC9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Dyslexic" panose="00000500000000000000" pitchFamily="50" charset="0"/>
              </a:rPr>
              <a:t>We will define solids, liquids, and gases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E64E9-D142-4BB4-BF11-4F681438BB4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2400" dirty="0">
                <a:latin typeface="OpenDyslexic" panose="00000500000000000000" pitchFamily="50" charset="0"/>
              </a:rPr>
              <a:t>All matter</a:t>
            </a:r>
            <a:r>
              <a:rPr lang="en-AU" sz="2400" baseline="-25000" dirty="0">
                <a:latin typeface="OpenDyslexic" panose="00000500000000000000" pitchFamily="50" charset="0"/>
              </a:rPr>
              <a:t>1</a:t>
            </a:r>
            <a:r>
              <a:rPr lang="en-AU" sz="2400" dirty="0">
                <a:latin typeface="OpenDyslexic" panose="00000500000000000000" pitchFamily="50" charset="0"/>
              </a:rPr>
              <a:t> on Earth can be described as having a state; the 3 most common states of matter are solids, liquids, and gases.</a:t>
            </a:r>
          </a:p>
          <a:p>
            <a:pPr marL="114300" indent="0">
              <a:buNone/>
            </a:pPr>
            <a:endParaRPr lang="en-AU" sz="2400" dirty="0">
              <a:latin typeface="OpenDyslexic" panose="00000500000000000000" pitchFamily="50" charset="0"/>
            </a:endParaRPr>
          </a:p>
          <a:p>
            <a:pPr marL="114300" indent="0">
              <a:buNone/>
            </a:pPr>
            <a:r>
              <a:rPr lang="en-AU" sz="2400" dirty="0">
                <a:latin typeface="OpenDyslexic" panose="00000500000000000000" pitchFamily="50" charset="0"/>
              </a:rPr>
              <a:t>Each state of matter has different properties</a:t>
            </a:r>
            <a:r>
              <a:rPr lang="en-AU" sz="2400" baseline="-25000" dirty="0">
                <a:latin typeface="OpenDyslexic" panose="00000500000000000000" pitchFamily="50" charset="0"/>
              </a:rPr>
              <a:t>2</a:t>
            </a:r>
            <a:r>
              <a:rPr lang="en-AU" sz="2400" dirty="0">
                <a:latin typeface="OpenDyslexic" panose="00000500000000000000" pitchFamily="50" charset="0"/>
              </a:rPr>
              <a:t> that make that state what it is</a:t>
            </a:r>
          </a:p>
        </p:txBody>
      </p:sp>
      <p:pic>
        <p:nvPicPr>
          <p:cNvPr id="3074" name="Picture 2" descr="Glass Of Ice Water Stock Photo - Download Image Now - iStock">
            <a:extLst>
              <a:ext uri="{FF2B5EF4-FFF2-40B4-BE49-F238E27FC236}">
                <a16:creationId xmlns:a16="http://schemas.microsoft.com/office/drawing/2014/main" id="{9455042F-B354-4060-BE03-B49B7297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06" y="672288"/>
            <a:ext cx="1161858" cy="16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oogle Shape;136;p23">
            <a:extLst>
              <a:ext uri="{FF2B5EF4-FFF2-40B4-BE49-F238E27FC236}">
                <a16:creationId xmlns:a16="http://schemas.microsoft.com/office/drawing/2014/main" id="{8A70726C-6CFD-472F-8466-EBF5EFF97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4976288"/>
              </p:ext>
            </p:extLst>
          </p:nvPr>
        </p:nvGraphicFramePr>
        <p:xfrm>
          <a:off x="6772889" y="2389854"/>
          <a:ext cx="2134475" cy="120390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Notice how the ice doesn’t match the shape of the cup; but the water does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137;p23">
            <a:extLst>
              <a:ext uri="{FF2B5EF4-FFF2-40B4-BE49-F238E27FC236}">
                <a16:creationId xmlns:a16="http://schemas.microsoft.com/office/drawing/2014/main" id="{50082105-FDDD-4573-AAC2-49B92E866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260867"/>
              </p:ext>
            </p:extLst>
          </p:nvPr>
        </p:nvGraphicFramePr>
        <p:xfrm>
          <a:off x="6772889" y="3714650"/>
          <a:ext cx="2134475" cy="120390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1 – anything that physically exists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2 – a description of a thing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183;p30">
            <a:extLst>
              <a:ext uri="{FF2B5EF4-FFF2-40B4-BE49-F238E27FC236}">
                <a16:creationId xmlns:a16="http://schemas.microsoft.com/office/drawing/2014/main" id="{91F47B16-44B6-4D2B-998A-E68EC4586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954597"/>
              </p:ext>
            </p:extLst>
          </p:nvPr>
        </p:nvGraphicFramePr>
        <p:xfrm>
          <a:off x="7361304" y="229425"/>
          <a:ext cx="1605963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60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38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BA769C9-B64D-4C54-8979-54D8F9C59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OpenDyslexic" panose="00000500000000000000" pitchFamily="50" charset="0"/>
              </a:rPr>
              <a:t>We will define solids, liquids, and gases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49F9-D1AB-464B-93F5-EF7D82D9633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sz="1600" dirty="0">
                <a:latin typeface="OpenDyslexic" panose="00000500000000000000" pitchFamily="50" charset="0"/>
              </a:rPr>
              <a:t>Solids are objects that hold their own shape and hard to compress</a:t>
            </a:r>
            <a:r>
              <a:rPr lang="en-AU" sz="1600" baseline="-25000" dirty="0">
                <a:latin typeface="OpenDyslexic" panose="00000500000000000000" pitchFamily="50" charset="0"/>
              </a:rPr>
              <a:t>1</a:t>
            </a:r>
            <a:r>
              <a:rPr lang="en-AU" sz="1600" dirty="0">
                <a:latin typeface="OpenDyslexic" panose="00000500000000000000" pitchFamily="50" charset="0"/>
              </a:rPr>
              <a:t> – even if you can change their shape, their volume doesn’t change.</a:t>
            </a:r>
          </a:p>
          <a:p>
            <a:pPr marL="114300" indent="0">
              <a:buNone/>
            </a:pPr>
            <a:endParaRPr lang="en-AU" sz="1600" dirty="0">
              <a:latin typeface="OpenDyslexic" panose="00000500000000000000" pitchFamily="50" charset="0"/>
            </a:endParaRPr>
          </a:p>
          <a:p>
            <a:pPr marL="114300" indent="0">
              <a:buNone/>
            </a:pPr>
            <a:r>
              <a:rPr lang="en-AU" sz="1600" dirty="0">
                <a:latin typeface="OpenDyslexic" panose="00000500000000000000" pitchFamily="50" charset="0"/>
              </a:rPr>
              <a:t>Liquids are objects that have a shape that conforms to their container; they can freely move around. Liquids are also hard to compress</a:t>
            </a:r>
            <a:r>
              <a:rPr lang="en-AU" sz="1600" baseline="-25000" dirty="0">
                <a:latin typeface="OpenDyslexic" panose="00000500000000000000" pitchFamily="50" charset="0"/>
              </a:rPr>
              <a:t>1</a:t>
            </a:r>
            <a:r>
              <a:rPr lang="en-AU" sz="1600" dirty="0">
                <a:latin typeface="OpenDyslexic" panose="00000500000000000000" pitchFamily="50" charset="0"/>
              </a:rPr>
              <a:t>.</a:t>
            </a:r>
          </a:p>
          <a:p>
            <a:pPr marL="114300" indent="0">
              <a:buNone/>
            </a:pPr>
            <a:endParaRPr lang="en-AU" sz="1600" dirty="0">
              <a:latin typeface="OpenDyslexic" panose="00000500000000000000" pitchFamily="50" charset="0"/>
            </a:endParaRPr>
          </a:p>
          <a:p>
            <a:pPr marL="114300" indent="0">
              <a:buNone/>
            </a:pPr>
            <a:r>
              <a:rPr lang="en-AU" sz="1600" dirty="0">
                <a:latin typeface="OpenDyslexic" panose="00000500000000000000" pitchFamily="50" charset="0"/>
              </a:rPr>
              <a:t>Gases are objects that don’t have a shape, and fill whatever space they are in; they can also freely move around. Gases can be compressed</a:t>
            </a:r>
            <a:r>
              <a:rPr lang="en-AU" sz="1600" baseline="-25000" dirty="0">
                <a:latin typeface="OpenDyslexic" panose="00000500000000000000" pitchFamily="50" charset="0"/>
              </a:rPr>
              <a:t>1</a:t>
            </a:r>
            <a:r>
              <a:rPr lang="en-AU" sz="1600" dirty="0">
                <a:latin typeface="OpenDyslexic" panose="00000500000000000000" pitchFamily="50" charset="0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3E71EB-8CED-4685-AAA4-BA4CDAEBF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55228"/>
              </p:ext>
            </p:extLst>
          </p:nvPr>
        </p:nvGraphicFramePr>
        <p:xfrm>
          <a:off x="6737960" y="4158096"/>
          <a:ext cx="2134475" cy="86862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732398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1 – To press together into a small space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595986"/>
                  </a:ext>
                </a:extLst>
              </a:tr>
            </a:tbl>
          </a:graphicData>
        </a:graphic>
      </p:graphicFrame>
      <p:pic>
        <p:nvPicPr>
          <p:cNvPr id="4098" name="Picture 2" descr="How to make the perfect cup of tea | Features | Jamie Oliver">
            <a:extLst>
              <a:ext uri="{FF2B5EF4-FFF2-40B4-BE49-F238E27FC236}">
                <a16:creationId xmlns:a16="http://schemas.microsoft.com/office/drawing/2014/main" id="{3D13BA11-6D93-4260-BBE1-71F0F119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71" y="1109408"/>
            <a:ext cx="2122764" cy="141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oogle Shape;142;p23">
            <a:extLst>
              <a:ext uri="{FF2B5EF4-FFF2-40B4-BE49-F238E27FC236}">
                <a16:creationId xmlns:a16="http://schemas.microsoft.com/office/drawing/2014/main" id="{B8E22194-D58B-4E75-AFA4-51E6B1A2C2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845807"/>
              </p:ext>
            </p:extLst>
          </p:nvPr>
        </p:nvGraphicFramePr>
        <p:xfrm>
          <a:off x="6737960" y="2571750"/>
          <a:ext cx="2134475" cy="153918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dirty="0">
                        <a:solidFill>
                          <a:srgbClr val="FFFFFF"/>
                        </a:solidFill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OpenDyslexic" panose="00000500000000000000" pitchFamily="50" charset="0"/>
                          <a:ea typeface="Century Gothic"/>
                          <a:cs typeface="Century Gothic"/>
                          <a:sym typeface="Century Gothic"/>
                        </a:rPr>
                        <a:t>A hot cup of tea is a good example of each state – the cup is a solid, the tea is a liquid, and the steam that comes from the tea is a gas</a:t>
                      </a:r>
                      <a:endParaRPr sz="1100" dirty="0">
                        <a:latin typeface="OpenDyslexic" panose="00000500000000000000" pitchFamily="50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138;p23">
            <a:extLst>
              <a:ext uri="{FF2B5EF4-FFF2-40B4-BE49-F238E27FC236}">
                <a16:creationId xmlns:a16="http://schemas.microsoft.com/office/drawing/2014/main" id="{912DB280-2819-4B35-8F5D-3B55FC85B1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7108696"/>
              </p:ext>
            </p:extLst>
          </p:nvPr>
        </p:nvGraphicFramePr>
        <p:xfrm>
          <a:off x="7682789" y="266050"/>
          <a:ext cx="1224575" cy="350490"/>
        </p:xfrm>
        <a:graphic>
          <a:graphicData uri="http://schemas.openxmlformats.org/drawingml/2006/table">
            <a:tbl>
              <a:tblPr>
                <a:noFill/>
                <a:tableStyleId>{07BEB0AE-C758-4910-A591-CAE5134280F8}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7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3444B6-E513-4297-86B6-13F75ED270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25F811-1E3C-4663-9F4E-41787D9B690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2A236C-360E-438F-99E6-1B5F3F13EAED}"/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1074</Words>
  <Application>Microsoft Office PowerPoint</Application>
  <PresentationFormat>On-screen Show (16:9)</PresentationFormat>
  <Paragraphs>146</Paragraphs>
  <Slides>16</Slides>
  <Notes>8</Notes>
  <HiddenSlides>1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ASC EDI Template</vt:lpstr>
      <vt:lpstr>Simple Light</vt:lpstr>
      <vt:lpstr>STATES OF MATTER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learn about the different states of matter1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learn about the different states of matter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OBSERVATION &amp; INFERENCE</dc:title>
  <dc:creator>MissAlex</dc:creator>
  <cp:lastModifiedBy>Michael Beards</cp:lastModifiedBy>
  <cp:revision>42</cp:revision>
  <dcterms:modified xsi:type="dcterms:W3CDTF">2021-04-28T21:39:47Z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